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2" r:id="rId4"/>
    <p:sldId id="260" r:id="rId5"/>
    <p:sldId id="261" r:id="rId6"/>
    <p:sldId id="265" r:id="rId7"/>
    <p:sldId id="264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2" r:id="rId18"/>
    <p:sldId id="275" r:id="rId19"/>
    <p:sldId id="276" r:id="rId20"/>
    <p:sldId id="277" r:id="rId21"/>
    <p:sldId id="278" r:id="rId22"/>
    <p:sldId id="279" r:id="rId23"/>
    <p:sldId id="25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4"/>
    <p:restoredTop sz="94676"/>
  </p:normalViewPr>
  <p:slideViewPr>
    <p:cSldViewPr snapToGrid="0" snapToObjects="1">
      <p:cViewPr varScale="1">
        <p:scale>
          <a:sx n="115" d="100"/>
          <a:sy n="115" d="100"/>
        </p:scale>
        <p:origin x="192" y="6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/>
              <a:t>SEIS </a:t>
            </a:r>
            <a:r>
              <a:rPr lang="en-US" sz="360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13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86" y="3122391"/>
            <a:ext cx="1863213" cy="19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Lock servers allow a group of nodes to synchronize activities and agree on shared information.</a:t>
            </a:r>
          </a:p>
          <a:p>
            <a:endParaRPr lang="en-US" dirty="0" smtClean="0"/>
          </a:p>
          <a:p>
            <a:r>
              <a:rPr lang="en-US" dirty="0" smtClean="0"/>
              <a:t>Very challenging to synchronize services in a distributed architecture due to issues like race conditions.</a:t>
            </a:r>
          </a:p>
          <a:p>
            <a:endParaRPr lang="en-US" dirty="0" smtClean="0"/>
          </a:p>
          <a:p>
            <a:r>
              <a:rPr lang="en-US" dirty="0" smtClean="0"/>
              <a:t>Participant nodes elect a leader and the nodes discover one another.</a:t>
            </a:r>
          </a:p>
          <a:p>
            <a:endParaRPr lang="en-US" dirty="0" smtClean="0"/>
          </a:p>
          <a:p>
            <a:r>
              <a:rPr lang="en-US" dirty="0" smtClean="0"/>
              <a:t>Shared information is stored as meta-data.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38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Google: Chubby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Chubby is a distributed lock server within Google.</a:t>
            </a:r>
          </a:p>
          <a:p>
            <a:endParaRPr lang="en-US" dirty="0" smtClean="0"/>
          </a:p>
          <a:p>
            <a:r>
              <a:rPr lang="en-US" dirty="0" smtClean="0"/>
              <a:t>Used by key services to synchronize access to shared resources.</a:t>
            </a:r>
          </a:p>
          <a:p>
            <a:endParaRPr lang="en-US" dirty="0" smtClean="0"/>
          </a:p>
          <a:p>
            <a:r>
              <a:rPr lang="en-US" dirty="0" smtClean="0"/>
              <a:t>Heavily used by Google internally as a name service instead of DNS.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76825" y="6422834"/>
            <a:ext cx="5367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/wiki/Distributed_lock_manager#Google.27s_Chubby_lock_service</a:t>
            </a:r>
          </a:p>
        </p:txBody>
      </p:sp>
    </p:spTree>
    <p:extLst>
      <p:ext uri="{BB962C8B-B14F-4D97-AF65-F5344CB8AC3E}">
        <p14:creationId xmlns:p14="http://schemas.microsoft.com/office/powerpoint/2010/main" val="171242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Originally started as a project at Yahoo, now a part of Apache Foundation.</a:t>
            </a:r>
          </a:p>
          <a:p>
            <a:pPr lvl="1"/>
            <a:r>
              <a:rPr lang="en-US" dirty="0" smtClean="0"/>
              <a:t>Sub-project of Hadoop, but now a top-level project.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zookeeper.apache.org</a:t>
            </a:r>
            <a:r>
              <a:rPr lang="en-US" dirty="0"/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 distributed hierarchical key-value store.</a:t>
            </a:r>
          </a:p>
          <a:p>
            <a:pPr lvl="1"/>
            <a:r>
              <a:rPr lang="en-US" dirty="0" smtClean="0"/>
              <a:t>Distributed configuration service</a:t>
            </a:r>
          </a:p>
          <a:p>
            <a:pPr lvl="1"/>
            <a:r>
              <a:rPr lang="en-US" dirty="0" smtClean="0"/>
              <a:t>Data synchronization service</a:t>
            </a:r>
          </a:p>
          <a:p>
            <a:pPr lvl="1"/>
            <a:r>
              <a:rPr lang="en-US" dirty="0" smtClean="0"/>
              <a:t>Naming registry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737" y="640080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Apache_ZooKeeper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931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Distributed consistent key-value store for shared configuration data.</a:t>
            </a:r>
          </a:p>
          <a:p>
            <a:endParaRPr lang="en-US" dirty="0" smtClean="0"/>
          </a:p>
          <a:p>
            <a:r>
              <a:rPr lang="en-US" dirty="0" smtClean="0"/>
              <a:t>Written in Go and maintained by CoreOS team.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coreos</a:t>
            </a:r>
            <a:r>
              <a:rPr lang="en-US" dirty="0"/>
              <a:t>/</a:t>
            </a:r>
            <a:r>
              <a:rPr lang="en-US" dirty="0" err="1"/>
              <a:t>etcd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Commonly used in container-based clusters (i.e., Kubernetes).</a:t>
            </a:r>
          </a:p>
          <a:p>
            <a:endParaRPr lang="en-US" dirty="0" smtClean="0"/>
          </a:p>
          <a:p>
            <a:r>
              <a:rPr lang="en-US" dirty="0" err="1" smtClean="0"/>
              <a:t>etcd</a:t>
            </a:r>
            <a:r>
              <a:rPr lang="en-US" dirty="0" smtClean="0"/>
              <a:t> service runs in a clustered configuration, and nodes can talk to the cluster to set or retrieve configuration data.</a:t>
            </a:r>
          </a:p>
          <a:p>
            <a:pPr lvl="1"/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ETCDCTL_API=3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etcdctl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put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mykey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"this is awesome" ETCDCTL_API=3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etcdctl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get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mykey</a:t>
            </a:r>
            <a:endParaRPr lang="en-US" sz="2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754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Service discovery system designed by </a:t>
            </a:r>
            <a:r>
              <a:rPr lang="en-US" dirty="0" err="1" smtClean="0"/>
              <a:t>HashiCorp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Consul agents run as a server or a client.</a:t>
            </a:r>
          </a:p>
          <a:p>
            <a:pPr lvl="1"/>
            <a:r>
              <a:rPr lang="en-US" dirty="0" smtClean="0"/>
              <a:t>Servers form a cluster using Raft algorithm.</a:t>
            </a:r>
          </a:p>
          <a:p>
            <a:pPr lvl="1"/>
            <a:r>
              <a:rPr lang="en-US" dirty="0" smtClean="0"/>
              <a:t>Clients proxy requests to servers.</a:t>
            </a:r>
          </a:p>
          <a:p>
            <a:endParaRPr lang="en-US" dirty="0" smtClean="0"/>
          </a:p>
          <a:p>
            <a:r>
              <a:rPr lang="en-US" dirty="0" smtClean="0"/>
              <a:t>Distributed key/value store.</a:t>
            </a:r>
          </a:p>
          <a:p>
            <a:pPr lvl="1"/>
            <a:r>
              <a:rPr lang="en-US" dirty="0" smtClean="0"/>
              <a:t>Store dynamic configuration information.</a:t>
            </a:r>
          </a:p>
          <a:p>
            <a:pPr lvl="1"/>
            <a:r>
              <a:rPr lang="en-US" dirty="0" smtClean="0"/>
              <a:t>Support feature flags.</a:t>
            </a:r>
          </a:p>
          <a:p>
            <a:pPr lvl="1"/>
            <a:r>
              <a:rPr lang="en-US" dirty="0" smtClean="0"/>
              <a:t>Leader election.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Supports health checks to route requests around unhealthy hosts.</a:t>
            </a:r>
          </a:p>
          <a:p>
            <a:endParaRPr lang="en-US" dirty="0" smtClean="0"/>
          </a:p>
          <a:p>
            <a:r>
              <a:rPr lang="en-US" dirty="0" smtClean="0"/>
              <a:t>Offers HTTP and DNS interfaces.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500" y="315167"/>
            <a:ext cx="1102471" cy="110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Nodes run a Consul agent, which talk to one or more Consul servers.</a:t>
            </a:r>
          </a:p>
          <a:p>
            <a:pPr lvl="1"/>
            <a:r>
              <a:rPr lang="en-US" dirty="0" smtClean="0"/>
              <a:t>Responsible for health checks of services on the node.</a:t>
            </a:r>
          </a:p>
          <a:p>
            <a:pPr lvl="1"/>
            <a:r>
              <a:rPr lang="en-US" dirty="0" smtClean="0"/>
              <a:t>An agent is not required for discovering other services or interacting with key/value data.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Consul servers store and replicate data.</a:t>
            </a:r>
          </a:p>
          <a:p>
            <a:pPr lvl="1"/>
            <a:r>
              <a:rPr lang="en-US" dirty="0" smtClean="0"/>
              <a:t>Servers form a cluster and elect a leader.</a:t>
            </a:r>
          </a:p>
          <a:p>
            <a:pPr lvl="1"/>
            <a:r>
              <a:rPr lang="en-US" dirty="0" smtClean="0"/>
              <a:t>3 to 5 servers recommended to avoid failure scenarios leading to data loss.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10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Infrastructure components that need to discover services can either:</a:t>
            </a:r>
          </a:p>
          <a:p>
            <a:pPr lvl="1"/>
            <a:r>
              <a:rPr lang="en-US" dirty="0" smtClean="0"/>
              <a:t>Query servers directly</a:t>
            </a:r>
          </a:p>
          <a:p>
            <a:pPr lvl="1"/>
            <a:r>
              <a:rPr lang="en-US" dirty="0" smtClean="0"/>
              <a:t>Query agents which proxy queries to servers</a:t>
            </a:r>
          </a:p>
          <a:p>
            <a:endParaRPr lang="en-US" dirty="0"/>
          </a:p>
          <a:p>
            <a:r>
              <a:rPr lang="en-US" dirty="0" smtClean="0"/>
              <a:t>Cross-datacenter service discovery</a:t>
            </a:r>
          </a:p>
          <a:p>
            <a:pPr lvl="1"/>
            <a:r>
              <a:rPr lang="en-US" dirty="0" smtClean="0"/>
              <a:t>Each datacenter has a Consul cluster and local servers automatically forward requests to remote datacenters.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24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29" y="1318258"/>
            <a:ext cx="5343542" cy="553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49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data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Data reads are strongly consistent.</a:t>
            </a:r>
          </a:p>
          <a:p>
            <a:pPr lvl="1"/>
            <a:r>
              <a:rPr lang="en-US" dirty="0" smtClean="0"/>
              <a:t>key/value data is consistently replicated across cluster.</a:t>
            </a:r>
          </a:p>
          <a:p>
            <a:endParaRPr lang="en-US" dirty="0"/>
          </a:p>
          <a:p>
            <a:r>
              <a:rPr lang="en-US" dirty="0" smtClean="0"/>
              <a:t>Availability is sacrificed for consistency in the case of a network partition.</a:t>
            </a:r>
          </a:p>
          <a:p>
            <a:pPr lvl="1"/>
            <a:r>
              <a:rPr lang="en-US" dirty="0" smtClean="0"/>
              <a:t>Avoid situations where configuration data is different on one server versus another.</a:t>
            </a:r>
          </a:p>
          <a:p>
            <a:endParaRPr lang="en-US" dirty="0"/>
          </a:p>
          <a:p>
            <a:r>
              <a:rPr lang="en-US" dirty="0" smtClean="0"/>
              <a:t>Recall the CAP Theorem!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60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node running a Consul agent registers a service using a service registration file.</a:t>
            </a:r>
          </a:p>
          <a:p>
            <a:pPr lvl="1"/>
            <a:r>
              <a:rPr lang="en-US" dirty="0" smtClean="0"/>
              <a:t>JSON file containing key/value data</a:t>
            </a:r>
          </a:p>
          <a:p>
            <a:pPr lvl="1"/>
            <a:r>
              <a:rPr lang="en-US" dirty="0" smtClean="0"/>
              <a:t>Commonly located in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consul.d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webserver.json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file</a:t>
            </a: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{“service”: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{“name”: “webserver”,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“tags”: [“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”],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“port”: 80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181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Microservices</a:t>
            </a:r>
            <a:endParaRPr lang="en-US" dirty="0" smtClean="0"/>
          </a:p>
          <a:p>
            <a:r>
              <a:rPr lang="en-US" dirty="0" smtClean="0"/>
              <a:t>Clustered container architecture</a:t>
            </a:r>
          </a:p>
          <a:p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Consul</a:t>
            </a:r>
          </a:p>
          <a:p>
            <a:r>
              <a:rPr lang="en-US" dirty="0" smtClean="0"/>
              <a:t>Log stream management</a:t>
            </a:r>
          </a:p>
          <a:p>
            <a:pPr lvl="1"/>
            <a:r>
              <a:rPr lang="en-US" dirty="0" err="1" smtClean="0"/>
              <a:t>Fluentd</a:t>
            </a:r>
            <a:endParaRPr lang="en-US" dirty="0" smtClean="0"/>
          </a:p>
          <a:p>
            <a:r>
              <a:rPr lang="en-US" dirty="0" smtClean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Once a service is registered, you can query Consul to find it.</a:t>
            </a:r>
          </a:p>
          <a:p>
            <a:endParaRPr lang="en-US" dirty="0"/>
          </a:p>
          <a:p>
            <a:r>
              <a:rPr lang="en-US" dirty="0" smtClean="0"/>
              <a:t>Using DNS:</a:t>
            </a:r>
          </a:p>
          <a:p>
            <a:pPr lvl="1"/>
            <a:r>
              <a:rPr lang="en-US" dirty="0" smtClean="0"/>
              <a:t>dig @</a:t>
            </a:r>
            <a:r>
              <a:rPr lang="en-US" dirty="0" err="1" smtClean="0"/>
              <a:t>dns</a:t>
            </a:r>
            <a:r>
              <a:rPr lang="en-US" dirty="0" smtClean="0"/>
              <a:t>-server -p 8600 </a:t>
            </a:r>
            <a:r>
              <a:rPr lang="en-US" dirty="0" err="1" smtClean="0"/>
              <a:t>webserver.service.consul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HTTP:</a:t>
            </a:r>
          </a:p>
          <a:p>
            <a:pPr lvl="1"/>
            <a:r>
              <a:rPr lang="en-US" dirty="0" smtClean="0"/>
              <a:t>curl http://consul:8500/v1/catalog/service/webserver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92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Checks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4054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We can also create service definitions to perform health checks: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 smtClean="0"/>
              <a:t>service</a:t>
            </a:r>
            <a:r>
              <a:rPr lang="en-US" sz="2200" dirty="0"/>
              <a:t>": {"name": "</a:t>
            </a:r>
            <a:r>
              <a:rPr lang="en-US" sz="2200" dirty="0" smtClean="0"/>
              <a:t>webserver", 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sz="2200" dirty="0" smtClean="0"/>
              <a:t>   "</a:t>
            </a:r>
            <a:r>
              <a:rPr lang="en-US" sz="2200" dirty="0"/>
              <a:t>tags": </a:t>
            </a:r>
            <a:r>
              <a:rPr lang="en-US" sz="2200" dirty="0" smtClean="0"/>
              <a:t>[”</a:t>
            </a:r>
            <a:r>
              <a:rPr lang="en-US" sz="2200" dirty="0" err="1" smtClean="0"/>
              <a:t>nginx</a:t>
            </a:r>
            <a:r>
              <a:rPr lang="en-US" sz="2200" dirty="0" smtClean="0"/>
              <a:t>"], 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</a:t>
            </a:r>
            <a:r>
              <a:rPr lang="en-US" sz="2200" dirty="0"/>
              <a:t> </a:t>
            </a:r>
            <a:r>
              <a:rPr lang="en-US" sz="2200" dirty="0" smtClean="0"/>
              <a:t>  "</a:t>
            </a:r>
            <a:r>
              <a:rPr lang="en-US" sz="2200" dirty="0"/>
              <a:t>port": 80,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</a:t>
            </a:r>
            <a:r>
              <a:rPr lang="en-US" sz="2200" dirty="0"/>
              <a:t> </a:t>
            </a:r>
            <a:r>
              <a:rPr lang="en-US" sz="2200" dirty="0" smtClean="0"/>
              <a:t>  "</a:t>
            </a:r>
            <a:r>
              <a:rPr lang="en-US" sz="2200" dirty="0"/>
              <a:t>check": {"script": "curl localhost &gt;/dev/null 2&gt;&amp;1", </a:t>
            </a:r>
            <a:r>
              <a:rPr lang="en-US" sz="2200" dirty="0" smtClean="0"/>
              <a:t>						      "</a:t>
            </a:r>
            <a:r>
              <a:rPr lang="en-US" sz="2200" dirty="0"/>
              <a:t>interval": "</a:t>
            </a:r>
            <a:r>
              <a:rPr lang="en-US" sz="2200" dirty="0" smtClean="0"/>
              <a:t>10s”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		     }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sz="2200" dirty="0" smtClean="0"/>
              <a:t>  }</a:t>
            </a:r>
          </a:p>
          <a:p>
            <a:pPr marL="0" indent="0">
              <a:buNone/>
            </a:pPr>
            <a:r>
              <a:rPr lang="en-US" sz="2200" dirty="0" smtClean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800" dirty="0" smtClean="0"/>
              <a:t>If the executable script returns a non-zero exit code, the service will be flagged unhealthy.</a:t>
            </a:r>
          </a:p>
          <a:p>
            <a:pPr lvl="1"/>
            <a:r>
              <a:rPr lang="en-US" sz="2400" dirty="0" smtClean="0"/>
              <a:t>Consul won’t list unhealthy services in typical queries.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523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Key/Value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32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Two ways to interact with Consul KV store:</a:t>
            </a:r>
          </a:p>
          <a:p>
            <a:pPr lvl="1"/>
            <a:r>
              <a:rPr lang="en-US" dirty="0" smtClean="0"/>
              <a:t>HTTP API</a:t>
            </a:r>
          </a:p>
          <a:p>
            <a:pPr lvl="1"/>
            <a:r>
              <a:rPr lang="en-US" dirty="0" smtClean="0"/>
              <a:t>Consul KV CLI</a:t>
            </a:r>
          </a:p>
          <a:p>
            <a:endParaRPr lang="en-US" dirty="0"/>
          </a:p>
          <a:p>
            <a:r>
              <a:rPr lang="en-US" dirty="0" smtClean="0"/>
              <a:t>Get a value from the store:</a:t>
            </a:r>
          </a:p>
          <a:p>
            <a:pPr lvl="1"/>
            <a:r>
              <a:rPr lang="en-US" dirty="0" smtClean="0"/>
              <a:t>consul </a:t>
            </a:r>
            <a:r>
              <a:rPr lang="en-US" dirty="0" err="1" smtClean="0"/>
              <a:t>kv</a:t>
            </a:r>
            <a:r>
              <a:rPr lang="en-US" dirty="0" smtClean="0"/>
              <a:t> get </a:t>
            </a:r>
            <a:r>
              <a:rPr lang="en-US" dirty="0" err="1" smtClean="0"/>
              <a:t>redis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r>
              <a:rPr lang="en-US" dirty="0" smtClean="0"/>
              <a:t>/</a:t>
            </a:r>
            <a:r>
              <a:rPr lang="en-US" dirty="0" err="1" smtClean="0"/>
              <a:t>minconns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Insert a value into the store:</a:t>
            </a:r>
          </a:p>
          <a:p>
            <a:pPr lvl="1"/>
            <a:r>
              <a:rPr lang="en-US" dirty="0" smtClean="0"/>
              <a:t>consul </a:t>
            </a:r>
            <a:r>
              <a:rPr lang="en-US" dirty="0" err="1" smtClean="0"/>
              <a:t>kv</a:t>
            </a:r>
            <a:r>
              <a:rPr lang="en-US" dirty="0" smtClean="0"/>
              <a:t> put </a:t>
            </a:r>
            <a:r>
              <a:rPr lang="en-US" dirty="0" err="1" smtClean="0"/>
              <a:t>redis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r>
              <a:rPr lang="en-US" dirty="0" smtClean="0"/>
              <a:t>/</a:t>
            </a:r>
            <a:r>
              <a:rPr lang="en-US" dirty="0" err="1" smtClean="0"/>
              <a:t>minconns</a:t>
            </a:r>
            <a:r>
              <a:rPr lang="en-US" dirty="0" smtClean="0"/>
              <a:t> 1</a:t>
            </a:r>
          </a:p>
          <a:p>
            <a:endParaRPr lang="en-US" dirty="0"/>
          </a:p>
          <a:p>
            <a:r>
              <a:rPr lang="en-US" dirty="0" smtClean="0"/>
              <a:t>Delete a key from the store:</a:t>
            </a:r>
          </a:p>
          <a:p>
            <a:pPr lvl="1"/>
            <a:r>
              <a:rPr lang="en-US" dirty="0" smtClean="0"/>
              <a:t>consul </a:t>
            </a:r>
            <a:r>
              <a:rPr lang="en-US" dirty="0" err="1" smtClean="0"/>
              <a:t>kv</a:t>
            </a:r>
            <a:r>
              <a:rPr lang="en-US" dirty="0" smtClean="0"/>
              <a:t> delete </a:t>
            </a:r>
            <a:r>
              <a:rPr lang="en-US" dirty="0" err="1" smtClean="0"/>
              <a:t>redis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r>
              <a:rPr lang="en-US" dirty="0" smtClean="0"/>
              <a:t>/</a:t>
            </a:r>
            <a:r>
              <a:rPr lang="en-US" dirty="0" err="1" smtClean="0"/>
              <a:t>minconns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Updating a key is the same as inserting, just using the same path.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75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No homework this week.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Good luck on the final exam!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1221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737441"/>
            <a:ext cx="79375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1857" y="6430296"/>
            <a:ext cx="6130413" cy="266137"/>
          </a:xfrm>
        </p:spPr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en-US" sz="1000" dirty="0"/>
              <a:t>Source: http://</a:t>
            </a:r>
            <a:r>
              <a:rPr lang="en-US" sz="1000" dirty="0" err="1"/>
              <a:t>www.pwc.com</a:t>
            </a:r>
            <a:r>
              <a:rPr lang="en-US" sz="1000" dirty="0"/>
              <a:t>/us/</a:t>
            </a:r>
            <a:r>
              <a:rPr lang="en-US" sz="1000" dirty="0" err="1"/>
              <a:t>en</a:t>
            </a:r>
            <a:r>
              <a:rPr lang="en-US" sz="1000" dirty="0"/>
              <a:t>/technology-forecast/2014/cloud-computing/features/</a:t>
            </a:r>
            <a:r>
              <a:rPr lang="en-US" sz="1000" dirty="0" err="1"/>
              <a:t>microservices.html</a:t>
            </a:r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63444"/>
            <a:ext cx="8006366" cy="426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0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If services are deployed dynamically, how do we know where they are running?</a:t>
            </a:r>
          </a:p>
          <a:p>
            <a:pPr lvl="1"/>
            <a:r>
              <a:rPr lang="en-US" dirty="0" smtClean="0"/>
              <a:t>Example: Web service needs to bind to database service, so the location of the database service needs to be discovered.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Traditionally we could hard-code service locations because infrastructure didn’t change often. </a:t>
            </a:r>
          </a:p>
          <a:p>
            <a:endParaRPr lang="en-US" dirty="0" smtClean="0"/>
          </a:p>
          <a:p>
            <a:r>
              <a:rPr lang="en-US" dirty="0" smtClean="0"/>
              <a:t>We need a way to discover services at run-time.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2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microservice</a:t>
            </a:r>
            <a:r>
              <a:rPr lang="en-US" dirty="0" smtClean="0"/>
              <a:t> architecture heavily leverages service discovery:</a:t>
            </a:r>
          </a:p>
          <a:p>
            <a:pPr lvl="1"/>
            <a:r>
              <a:rPr lang="en-US" dirty="0" smtClean="0"/>
              <a:t>Potentially need to track dozens or hundreds of services.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Route requests to services based on availability</a:t>
            </a:r>
          </a:p>
          <a:p>
            <a:pPr lvl="2"/>
            <a:r>
              <a:rPr lang="en-US" dirty="0" smtClean="0"/>
              <a:t>Active/active, active/passive, etc.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May need to support service versioning.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Adjust service requests based on infrastructure topology changes</a:t>
            </a:r>
          </a:p>
          <a:p>
            <a:pPr lvl="2"/>
            <a:r>
              <a:rPr lang="en-US" dirty="0" smtClean="0"/>
              <a:t>Container or instance failure, </a:t>
            </a:r>
            <a:r>
              <a:rPr lang="en-US" dirty="0" err="1" smtClean="0"/>
              <a:t>autoscaling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011137" y="647791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102519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66" y="1527791"/>
            <a:ext cx="5897822" cy="48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 using queue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996" b="6005"/>
          <a:stretch/>
        </p:blipFill>
        <p:spPr>
          <a:xfrm>
            <a:off x="361353" y="1976426"/>
            <a:ext cx="812517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3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Domain Name Services</a:t>
            </a:r>
          </a:p>
          <a:p>
            <a:pPr lvl="1"/>
            <a:r>
              <a:rPr lang="en-US" dirty="0" smtClean="0"/>
              <a:t>Discover the IP address of a system based on a name.</a:t>
            </a:r>
          </a:p>
          <a:p>
            <a:pPr lvl="1"/>
            <a:r>
              <a:rPr lang="en-US" dirty="0" smtClean="0"/>
              <a:t>Not designed for dynamic infrastructure changes.</a:t>
            </a:r>
          </a:p>
          <a:p>
            <a:endParaRPr lang="en-US" dirty="0"/>
          </a:p>
          <a:p>
            <a:r>
              <a:rPr lang="en-US" dirty="0" smtClean="0"/>
              <a:t>Unix /</a:t>
            </a:r>
            <a:r>
              <a:rPr lang="en-US" dirty="0" err="1" smtClean="0"/>
              <a:t>etc</a:t>
            </a:r>
            <a:r>
              <a:rPr lang="en-US" dirty="0" smtClean="0"/>
              <a:t>/services</a:t>
            </a:r>
          </a:p>
          <a:p>
            <a:pPr lvl="1"/>
            <a:r>
              <a:rPr lang="en-US" dirty="0" smtClean="0"/>
              <a:t>Maps port numbers to service names </a:t>
            </a:r>
          </a:p>
          <a:p>
            <a:endParaRPr lang="en-US" dirty="0"/>
          </a:p>
          <a:p>
            <a:r>
              <a:rPr lang="en-US" dirty="0" smtClean="0"/>
              <a:t>Distributed file systems and databases (lock servers)</a:t>
            </a:r>
          </a:p>
          <a:p>
            <a:pPr lvl="1"/>
            <a:r>
              <a:rPr lang="en-US" dirty="0" smtClean="0"/>
              <a:t>Leader election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1489" y="6444868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2107658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2829</TotalTime>
  <Words>820</Words>
  <Application>Microsoft Macintosh PowerPoint</Application>
  <PresentationFormat>On-screen Show (4:3)</PresentationFormat>
  <Paragraphs>172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Consolas</vt:lpstr>
      <vt:lpstr>Arial</vt:lpstr>
      <vt:lpstr>Office Theme</vt:lpstr>
      <vt:lpstr>DevOps &amp; Cloud Infrastructure SEIS 665 Week 13</vt:lpstr>
      <vt:lpstr>Agenda</vt:lpstr>
      <vt:lpstr>PowerPoint Presentation</vt:lpstr>
      <vt:lpstr>PowerPoint Presentation</vt:lpstr>
      <vt:lpstr>Service Discovery</vt:lpstr>
      <vt:lpstr>Service Discovery</vt:lpstr>
      <vt:lpstr>Service Discovery</vt:lpstr>
      <vt:lpstr>Service discovery using queue</vt:lpstr>
      <vt:lpstr>Traditional service discovery</vt:lpstr>
      <vt:lpstr>Lock servers</vt:lpstr>
      <vt:lpstr>Google: Chubby</vt:lpstr>
      <vt:lpstr>Apache ZooKeeper</vt:lpstr>
      <vt:lpstr>etcd</vt:lpstr>
      <vt:lpstr>Consul</vt:lpstr>
      <vt:lpstr>Consul architecture</vt:lpstr>
      <vt:lpstr>Consul architecture</vt:lpstr>
      <vt:lpstr>Consul architecture</vt:lpstr>
      <vt:lpstr>Consul data consistency</vt:lpstr>
      <vt:lpstr>Service Registration</vt:lpstr>
      <vt:lpstr>Querying Consul</vt:lpstr>
      <vt:lpstr>Health Checks</vt:lpstr>
      <vt:lpstr>Key/Value Store</vt:lpstr>
      <vt:lpstr>Homework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Baker, Jason D.</cp:lastModifiedBy>
  <cp:revision>58</cp:revision>
  <dcterms:created xsi:type="dcterms:W3CDTF">2016-04-25T17:30:29Z</dcterms:created>
  <dcterms:modified xsi:type="dcterms:W3CDTF">2017-01-30T03:37:04Z</dcterms:modified>
</cp:coreProperties>
</file>